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  <p:sldMasterId id="2147483698" r:id="rId5"/>
  </p:sldMasterIdLst>
  <p:notesMasterIdLst>
    <p:notesMasterId r:id="rId20"/>
  </p:notesMasterIdLst>
  <p:handoutMasterIdLst>
    <p:handoutMasterId r:id="rId21"/>
  </p:handoutMasterIdLst>
  <p:sldIdLst>
    <p:sldId id="309" r:id="rId6"/>
    <p:sldId id="310" r:id="rId7"/>
    <p:sldId id="311" r:id="rId8"/>
    <p:sldId id="259" r:id="rId9"/>
    <p:sldId id="256" r:id="rId10"/>
    <p:sldId id="258" r:id="rId11"/>
    <p:sldId id="260" r:id="rId12"/>
    <p:sldId id="261" r:id="rId13"/>
    <p:sldId id="263" r:id="rId14"/>
    <p:sldId id="265" r:id="rId15"/>
    <p:sldId id="268" r:id="rId16"/>
    <p:sldId id="266" r:id="rId17"/>
    <p:sldId id="271" r:id="rId18"/>
    <p:sldId id="308" r:id="rId19"/>
  </p:sldIdLst>
  <p:sldSz cx="9144000" cy="6858000" type="screen4x3"/>
  <p:notesSz cx="6934200" cy="92202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ve.com#xescudero@hotmail.com" initials="l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6198" autoAdjust="0"/>
  </p:normalViewPr>
  <p:slideViewPr>
    <p:cSldViewPr snapToGrid="0" snapToObjects="1">
      <p:cViewPr varScale="1">
        <p:scale>
          <a:sx n="65" d="100"/>
          <a:sy n="65" d="100"/>
        </p:scale>
        <p:origin x="720" y="40"/>
      </p:cViewPr>
      <p:guideLst>
        <p:guide orient="horz" pos="6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E5AD4878-F6C7-4E6A-9C22-5F716623311E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1B333271-8B94-4B7E-B3C4-418C6E5249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98756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DC4DA945-531A-433B-9604-147BD8B1252B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0563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0" tIns="45290" rIns="90580" bIns="4529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0580" tIns="45290" rIns="90580" bIns="4529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73A25AFE-0F73-4520-A08F-4463A5FE08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7229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8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17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10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62050" y="690563"/>
            <a:ext cx="4610100" cy="34575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44D78-F338-4282-8267-9E7CEF04451C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2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11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6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6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58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9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46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0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356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1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69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2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670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3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15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8342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95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‹Nº›</a:t>
            </a:fld>
            <a:endParaRPr/>
          </a:p>
        </p:txBody>
      </p:sp>
      <p:pic>
        <p:nvPicPr>
          <p:cNvPr id="37" name="Google Shape;37;p18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915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7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  <p:pic>
        <p:nvPicPr>
          <p:cNvPr id="37" name="Google Shape;37;p27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355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16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2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768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19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4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91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3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6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06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8872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8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172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0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85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67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004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9060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732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4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705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661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280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909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A9AF-4BA1-4E2D-A31E-205366FC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3FF2-298C-4547-B437-BBC953A3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C968-3594-47AF-AC42-4D86771D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602F-9F59-4DC4-A5A0-B8BEB54917EC}" type="datetime1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A019C-B0B0-4D6E-8EB3-46BD57C6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A44A5-084F-463D-9949-52CBFB55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27A3-D3BC-4DC6-BC04-4F3A718D90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9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03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30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1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72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3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7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4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84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5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87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0623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6" r:id="rId7"/>
    <p:sldLayoutId id="2147483687" r:id="rId8"/>
    <p:sldLayoutId id="2147483688" r:id="rId9"/>
    <p:sldLayoutId id="2147483689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976326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 dirty="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1 Marcador de número de diapositiva">
            <a:extLst>
              <a:ext uri="{FF2B5EF4-FFF2-40B4-BE49-F238E27FC236}">
                <a16:creationId xmlns:a16="http://schemas.microsoft.com/office/drawing/2014/main" id="{A0AFE5D8-B42F-4EB8-AE9C-045E0C96B3D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9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0590-D8BF-4D02-AD3F-FE526A2047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6775" y="905260"/>
            <a:ext cx="8229600" cy="1143000"/>
          </a:xfrm>
        </p:spPr>
        <p:txBody>
          <a:bodyPr>
            <a:normAutofit/>
          </a:bodyPr>
          <a:lstStyle/>
          <a:p>
            <a:pPr algn="just"/>
            <a:r>
              <a:rPr lang="es-CL" sz="2800" dirty="0"/>
              <a:t>Insertar Gráfico de Dispersión (Scatter)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135AFB-9CE6-4B13-8201-2D15CCE5CC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E2A227A3-D3BC-4DC6-BC04-4F3A718D90BB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3C88471-D0D6-4260-9F22-CF9E973A2800}"/>
              </a:ext>
            </a:extLst>
          </p:cNvPr>
          <p:cNvGrpSpPr/>
          <p:nvPr/>
        </p:nvGrpSpPr>
        <p:grpSpPr>
          <a:xfrm>
            <a:off x="1238639" y="2048260"/>
            <a:ext cx="6666722" cy="3748496"/>
            <a:chOff x="1651518" y="1588014"/>
            <a:chExt cx="8888963" cy="49979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9F363B-E6D9-48CB-AD29-C03AB261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1518" y="1588014"/>
              <a:ext cx="8888963" cy="4997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825BC-CF8F-447D-AC37-1BDD20CFFC7D}"/>
                </a:ext>
              </a:extLst>
            </p:cNvPr>
            <p:cNvSpPr/>
            <p:nvPr/>
          </p:nvSpPr>
          <p:spPr>
            <a:xfrm>
              <a:off x="7594371" y="2359617"/>
              <a:ext cx="1168629" cy="9455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F3B7C016-BD44-46EC-9424-3ABBFB41A296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209276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D042-6D58-4EA8-8A43-E16C1B9A8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30387"/>
            <a:ext cx="5141563" cy="4525963"/>
          </a:xfrm>
        </p:spPr>
        <p:txBody>
          <a:bodyPr>
            <a:normAutofit/>
          </a:bodyPr>
          <a:lstStyle/>
          <a:p>
            <a:r>
              <a:rPr lang="es-CL" sz="1800" dirty="0"/>
              <a:t>Acct_id: Para cuantificar eje Y </a:t>
            </a:r>
            <a:r>
              <a:rPr lang="es-CL" sz="1800" dirty="0" err="1"/>
              <a:t>y</a:t>
            </a:r>
            <a:r>
              <a:rPr lang="es-CL" sz="1800" dirty="0"/>
              <a:t> tamaño burbuja (Utilizaremos la opción </a:t>
            </a:r>
            <a:r>
              <a:rPr lang="es-CL" sz="1800" b="1" dirty="0"/>
              <a:t>count</a:t>
            </a:r>
            <a:r>
              <a:rPr lang="es-CL" sz="1800" dirty="0"/>
              <a:t>)</a:t>
            </a:r>
          </a:p>
          <a:p>
            <a:r>
              <a:rPr lang="es-CL" sz="1800" dirty="0"/>
              <a:t>Alpha: Para representar en el eje X  (categorías)</a:t>
            </a:r>
          </a:p>
          <a:p>
            <a:r>
              <a:rPr lang="es-CL" sz="1800" dirty="0"/>
              <a:t>Last_insp_stat: Para diferenciar por color cada burbuja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71EC0-12F3-460B-B7D2-5A6EB8AA7C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911" y="1108588"/>
            <a:ext cx="3722688" cy="993775"/>
          </a:xfrm>
        </p:spPr>
        <p:txBody>
          <a:bodyPr>
            <a:normAutofit/>
          </a:bodyPr>
          <a:lstStyle/>
          <a:p>
            <a:pPr algn="just"/>
            <a:r>
              <a:rPr lang="es-CL" sz="2800" dirty="0"/>
              <a:t>Campos a Utilizar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F2FA6-957C-4087-B414-5567E560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3" y="914399"/>
            <a:ext cx="3173762" cy="4884834"/>
          </a:xfrm>
          <a:prstGeom prst="rect">
            <a:avLst/>
          </a:prstGeom>
        </p:spPr>
      </p:pic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A73A7139-DA19-47EB-A317-DB6FB08A587E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240539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ED917-24B5-40D3-AC40-B886AA3019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E2A227A3-D3BC-4DC6-BC04-4F3A718D90B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AC8F4-FB59-4A2B-B739-E2EF29CB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2" y="2440483"/>
            <a:ext cx="7322344" cy="36966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FC6216-F31A-4924-84CF-C45F375F1324}"/>
              </a:ext>
            </a:extLst>
          </p:cNvPr>
          <p:cNvSpPr txBox="1">
            <a:spLocks/>
          </p:cNvSpPr>
          <p:nvPr/>
        </p:nvSpPr>
        <p:spPr>
          <a:xfrm>
            <a:off x="576775" y="11444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914400" fontAlgn="auto"/>
            <a:r>
              <a:rPr lang="es-ES" sz="2800" kern="0" dirty="0"/>
              <a:t>¿Cuál es la mayor concentración, cómo se caracteriza?</a:t>
            </a:r>
          </a:p>
          <a:p>
            <a:pPr algn="just" defTabSz="914400" fontAlgn="auto"/>
            <a:r>
              <a:rPr lang="es-ES" sz="2800" kern="0" dirty="0"/>
              <a:t>¿Dónde se encuentra la mayor porción de edificios APROBADOS?</a:t>
            </a:r>
            <a:endParaRPr lang="es-CL" sz="2800" kern="0" dirty="0"/>
          </a:p>
        </p:txBody>
      </p:sp>
      <p:sp>
        <p:nvSpPr>
          <p:cNvPr id="7" name="Google Shape;169;p3">
            <a:extLst>
              <a:ext uri="{FF2B5EF4-FFF2-40B4-BE49-F238E27FC236}">
                <a16:creationId xmlns:a16="http://schemas.microsoft.com/office/drawing/2014/main" id="{FF26726C-4892-43F2-B2EE-516E6947A68D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181848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556054" y="1196188"/>
            <a:ext cx="813074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F7CA5"/>
                </a:solidFill>
                <a:effectLst/>
                <a:uLnTx/>
                <a:uFillTx/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 pueden cargar múltiples fuentes y tipos de datos.</a:t>
            </a:r>
          </a:p>
          <a:p>
            <a: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3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formato a utilizar es el JSON.</a:t>
            </a:r>
          </a:p>
          <a:p>
            <a: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36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 gráficas, por ejemplo la de dispersión permiten analizar datos.</a:t>
            </a:r>
            <a:endParaRPr kumimoji="0" lang="es-CL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C51A42CB-F961-4CF5-9BB3-5C46ED962909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96AF0D-82E4-4338-9143-6A9F063ECCB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904516C6-CCC8-495C-B8A9-C9DCF2268E37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42511" y="497262"/>
            <a:ext cx="4459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</a:rPr>
              <a:t>Entonces … en resumen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892"/>
          <a:stretch/>
        </p:blipFill>
        <p:spPr>
          <a:xfrm>
            <a:off x="2699794" y="4341674"/>
            <a:ext cx="6453041" cy="2516326"/>
          </a:xfrm>
          <a:prstGeom prst="rect">
            <a:avLst/>
          </a:prstGeom>
        </p:spPr>
      </p:pic>
      <p:sp>
        <p:nvSpPr>
          <p:cNvPr id="7" name="Rounded Rectangular Callout 4"/>
          <p:cNvSpPr/>
          <p:nvPr/>
        </p:nvSpPr>
        <p:spPr>
          <a:xfrm>
            <a:off x="1363485" y="1640566"/>
            <a:ext cx="7056784" cy="2245635"/>
          </a:xfrm>
          <a:prstGeom prst="wedgeRoundRectCallout">
            <a:avLst>
              <a:gd name="adj1" fmla="val 26050"/>
              <a:gd name="adj2" fmla="val 8240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>
                <a:latin typeface="+mj-lt"/>
                <a:cs typeface="Aharoni" panose="02010803020104030203" pitchFamily="2" charset="-79"/>
              </a:rPr>
              <a:t>¿Qué hemos aprendido?</a:t>
            </a:r>
          </a:p>
          <a:p>
            <a:pPr algn="ctr"/>
            <a:r>
              <a:rPr lang="es-ES" sz="2800" dirty="0">
                <a:latin typeface="+mj-lt"/>
                <a:cs typeface="Aharoni" panose="02010803020104030203" pitchFamily="2" charset="-79"/>
              </a:rPr>
              <a:t>¿Qué dudas quedaron?</a:t>
            </a:r>
          </a:p>
          <a:p>
            <a:pPr algn="ctr"/>
            <a:r>
              <a:rPr lang="es-ES" sz="2800" dirty="0">
                <a:latin typeface="+mj-lt"/>
                <a:cs typeface="Aharoni" panose="02010803020104030203" pitchFamily="2" charset="-79"/>
              </a:rPr>
              <a:t>¿Qué viene ahora?</a:t>
            </a:r>
            <a:endParaRPr lang="es-CL" sz="2800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14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Análisis de Datos con Power BI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95460-6F87-4EBD-845C-E9858AE38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s-CL" sz="3200" dirty="0"/>
              <a:t>Caso de Estudio</a:t>
            </a:r>
          </a:p>
          <a:p>
            <a:pPr lvl="2"/>
            <a:r>
              <a:rPr lang="es-CL" sz="2800" dirty="0"/>
              <a:t>Incendios en la Ciudad de Nueva York.</a:t>
            </a:r>
          </a:p>
          <a:p>
            <a:pPr lvl="1"/>
            <a:r>
              <a:rPr lang="es-CL" sz="3200" dirty="0"/>
              <a:t>Descripción de Campos Utilizados</a:t>
            </a:r>
          </a:p>
          <a:p>
            <a:pPr lvl="2"/>
            <a:r>
              <a:rPr lang="es-CL" sz="1800" dirty="0"/>
              <a:t>Acct_id:  Identificación del acta orden cronológico.</a:t>
            </a:r>
          </a:p>
          <a:p>
            <a:pPr lvl="3"/>
            <a:r>
              <a:rPr lang="es-CL" sz="1400" dirty="0"/>
              <a:t>Ejemplo: "acct_id":"1"</a:t>
            </a:r>
          </a:p>
          <a:p>
            <a:pPr lvl="2"/>
            <a:r>
              <a:rPr lang="es-CL" sz="1800" dirty="0"/>
              <a:t>Alpha: Nivel de peligro (variable dependiente)</a:t>
            </a:r>
          </a:p>
          <a:p>
            <a:pPr lvl="3"/>
            <a:r>
              <a:rPr lang="es-CL" sz="1400" dirty="0"/>
              <a:t>Ejemplo: "A". Es una escala que varía entre A y Z, siendo las primeras letras indicativas de un menor riesgo.</a:t>
            </a:r>
          </a:p>
          <a:p>
            <a:pPr lvl="2"/>
            <a:r>
              <a:rPr lang="es-CL" sz="1800" dirty="0"/>
              <a:t>Last_insp_stat: Resultado de la última inspección que puede resultar en: aprobación ("APPROVAL"), no aprobación con razones ("NOT APPROVAL(W/REASON)",en trámite ("NOV(HOLD)").</a:t>
            </a:r>
          </a:p>
          <a:p>
            <a:pPr lvl="3"/>
            <a:r>
              <a:rPr lang="es-CL" sz="1400" dirty="0"/>
              <a:t>Ejemplo: "last_insp_stat": "APPROVAL"</a:t>
            </a:r>
          </a:p>
          <a:p>
            <a:pPr lvl="2"/>
            <a:endParaRPr lang="es-CL" sz="2800" dirty="0"/>
          </a:p>
          <a:p>
            <a:endParaRPr lang="es-CL" sz="3600" dirty="0"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D119BF85-D2CF-4668-BE17-8C906C233613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9223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32FF-C2D1-4DB7-820D-CA83C9204E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910" y="1052606"/>
            <a:ext cx="7624689" cy="1143000"/>
          </a:xfrm>
        </p:spPr>
        <p:txBody>
          <a:bodyPr>
            <a:normAutofit/>
          </a:bodyPr>
          <a:lstStyle/>
          <a:p>
            <a:pPr algn="just"/>
            <a:r>
              <a:rPr lang="es-CL" sz="2800" dirty="0"/>
              <a:t>Importar datos formato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DE3E-3356-414A-BB4C-D038E66A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2195606"/>
            <a:ext cx="6987029" cy="3974175"/>
          </a:xfrm>
          <a:prstGeom prst="rect">
            <a:avLst/>
          </a:prstGeom>
        </p:spPr>
      </p:pic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B5D363ED-421F-4685-9A22-092CB7B9097A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200620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C4AB3-D9AA-4D3D-B373-C479A154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5" y="1411312"/>
            <a:ext cx="3879056" cy="403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A3D4D-D799-44CE-A5D2-7B29D22B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047" y="3206142"/>
            <a:ext cx="4962896" cy="2692465"/>
          </a:xfrm>
          <a:prstGeom prst="rect">
            <a:avLst/>
          </a:prstGeom>
        </p:spPr>
      </p:pic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BC3E9AA5-146D-4C3D-A405-4DD2A683093D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87426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674F-ABDD-4579-BB72-2DC5CCCBB4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067072"/>
            <a:ext cx="8229600" cy="1143000"/>
          </a:xfrm>
        </p:spPr>
        <p:txBody>
          <a:bodyPr>
            <a:normAutofit/>
          </a:bodyPr>
          <a:lstStyle/>
          <a:p>
            <a:pPr algn="just"/>
            <a:r>
              <a:rPr lang="es-CL" sz="2800" dirty="0"/>
              <a:t>Transformar JSON a formato Tabla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24EB4B8-233A-4BBA-B14D-445C901D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2213271"/>
            <a:ext cx="8304245" cy="3938096"/>
          </a:xfrm>
          <a:prstGeom prst="rect">
            <a:avLst/>
          </a:prstGeom>
        </p:spPr>
      </p:pic>
      <p:sp>
        <p:nvSpPr>
          <p:cNvPr id="7" name="Google Shape;169;p3">
            <a:extLst>
              <a:ext uri="{FF2B5EF4-FFF2-40B4-BE49-F238E27FC236}">
                <a16:creationId xmlns:a16="http://schemas.microsoft.com/office/drawing/2014/main" id="{D4CF53C4-F1C3-4FBD-9DB6-07EBF63F407E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250737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78F2924-3DF8-433A-B6EB-AA852BB4F1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9268" y="1131888"/>
            <a:ext cx="7886700" cy="993775"/>
          </a:xfrm>
        </p:spPr>
        <p:txBody>
          <a:bodyPr>
            <a:noAutofit/>
          </a:bodyPr>
          <a:lstStyle/>
          <a:p>
            <a:pPr algn="just"/>
            <a:r>
              <a:rPr lang="es-CL" sz="2800" dirty="0"/>
              <a:t>Seleccionar la opción por defecto (None)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3742BBB-A58B-4F84-9D48-AFFEA97B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2423772"/>
            <a:ext cx="7880066" cy="3272494"/>
          </a:xfrm>
          <a:prstGeom prst="rect">
            <a:avLst/>
          </a:prstGeom>
        </p:spPr>
      </p:pic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31FAE884-E3B9-4F69-9D46-138F06B7E1F4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68327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7372-9B23-49CB-8784-194CE46F4D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90497"/>
            <a:ext cx="8229600" cy="1143000"/>
          </a:xfrm>
        </p:spPr>
        <p:txBody>
          <a:bodyPr>
            <a:normAutofit/>
          </a:bodyPr>
          <a:lstStyle/>
          <a:p>
            <a:pPr algn="just"/>
            <a:r>
              <a:rPr lang="es-CL" sz="2800" dirty="0"/>
              <a:t>Seleccionar Opciones de Importación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993BF-6D2C-4171-8010-0CDE51BE5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3" y="2433312"/>
            <a:ext cx="7142584" cy="33661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7B846-6411-4A70-A9C2-6B43B01BA8D3}"/>
              </a:ext>
            </a:extLst>
          </p:cNvPr>
          <p:cNvSpPr/>
          <p:nvPr/>
        </p:nvSpPr>
        <p:spPr>
          <a:xfrm>
            <a:off x="2358312" y="2809681"/>
            <a:ext cx="237931" cy="230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EED06-1B38-404F-86B8-22B9AEC55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41" y="3569081"/>
            <a:ext cx="2280513" cy="2330198"/>
          </a:xfrm>
          <a:prstGeom prst="rect">
            <a:avLst/>
          </a:prstGeom>
        </p:spPr>
      </p:pic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02D7A209-3B3C-4527-9378-ABA5100FCAF3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209513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3A6C-5123-4FD6-8B35-3442EC6FE7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0847" y="1077338"/>
            <a:ext cx="8229600" cy="1143000"/>
          </a:xfrm>
        </p:spPr>
        <p:txBody>
          <a:bodyPr>
            <a:normAutofit/>
          </a:bodyPr>
          <a:lstStyle/>
          <a:p>
            <a:pPr algn="just"/>
            <a:r>
              <a:rPr lang="es-CL" sz="2800" dirty="0"/>
              <a:t>Cerrar y aplicar cambios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31CC454-A8FE-4553-BD90-3422BB700D15}"/>
              </a:ext>
            </a:extLst>
          </p:cNvPr>
          <p:cNvGrpSpPr/>
          <p:nvPr/>
        </p:nvGrpSpPr>
        <p:grpSpPr>
          <a:xfrm>
            <a:off x="530847" y="2220338"/>
            <a:ext cx="7984503" cy="3269635"/>
            <a:chOff x="707796" y="1817450"/>
            <a:chExt cx="10646004" cy="4359513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389A28B-4A2C-4517-9DBD-6AA8591D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796" y="1817450"/>
              <a:ext cx="10646004" cy="43595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225589-306D-44B7-9431-33100F24A105}"/>
                </a:ext>
              </a:extLst>
            </p:cNvPr>
            <p:cNvSpPr/>
            <p:nvPr/>
          </p:nvSpPr>
          <p:spPr>
            <a:xfrm>
              <a:off x="707796" y="2216742"/>
              <a:ext cx="611957" cy="649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7CB2D70-4E1F-4F31-804E-2A5F16381D5E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Análisis de Datos con Power BI</a:t>
            </a:r>
          </a:p>
        </p:txBody>
      </p:sp>
    </p:spTree>
    <p:extLst>
      <p:ext uri="{BB962C8B-B14F-4D97-AF65-F5344CB8AC3E}">
        <p14:creationId xmlns:p14="http://schemas.microsoft.com/office/powerpoint/2010/main" val="244940348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B411FBAAE44240A6302AD1849BCB77" ma:contentTypeVersion="0" ma:contentTypeDescription="Crear nuevo documento." ma:contentTypeScope="" ma:versionID="7314dff236fb7041d6d337487d27cf42">
  <xsd:schema xmlns:xsd="http://www.w3.org/2001/XMLSchema" xmlns:p="http://schemas.microsoft.com/office/2006/metadata/properties" targetNamespace="http://schemas.microsoft.com/office/2006/metadata/properties" ma:root="true" ma:fieldsID="b004d877ca112f136821ba8115f647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28F3AAA-1DB6-466A-B059-5BAF30D97A03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</ds:schemaRefs>
</ds:datastoreItem>
</file>

<file path=customXml/itemProps2.xml><?xml version="1.0" encoding="utf-8"?>
<ds:datastoreItem xmlns:ds="http://schemas.openxmlformats.org/officeDocument/2006/customXml" ds:itemID="{EE5FFF0B-6726-41B9-91E0-14CD90CE9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30FD01-D69F-46EC-A4AC-5AFCF2EB31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295</Words>
  <Application>Microsoft Office PowerPoint</Application>
  <PresentationFormat>Presentación en pantalla (4:3)</PresentationFormat>
  <Paragraphs>50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ＭＳ Ｐゴシック</vt:lpstr>
      <vt:lpstr>Aharoni</vt:lpstr>
      <vt:lpstr>Arial</vt:lpstr>
      <vt:lpstr>Calibri</vt:lpstr>
      <vt:lpstr>Candara</vt:lpstr>
      <vt:lpstr>Merriweather Sans</vt:lpstr>
      <vt:lpstr>Open Sans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Importar datos formato JSON</vt:lpstr>
      <vt:lpstr>Presentación de PowerPoint</vt:lpstr>
      <vt:lpstr>Transformar JSON a formato Tabla</vt:lpstr>
      <vt:lpstr>Seleccionar la opción por defecto (None)</vt:lpstr>
      <vt:lpstr>Seleccionar Opciones de Importación</vt:lpstr>
      <vt:lpstr>Cerrar y aplicar cambios</vt:lpstr>
      <vt:lpstr>Insertar Gráfico de Dispersión (Scatter)</vt:lpstr>
      <vt:lpstr>Campos a Utilizar</vt:lpstr>
      <vt:lpstr>Presentación de PowerPoint</vt:lpstr>
      <vt:lpstr>Presentación de PowerPoint</vt:lpstr>
      <vt:lpstr>Presentación de PowerPoint</vt:lpstr>
    </vt:vector>
  </TitlesOfParts>
  <Company>duoc 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calcota@duoc.cl</dc:creator>
  <cp:lastModifiedBy>Maria Cristina Plaza M.</cp:lastModifiedBy>
  <cp:revision>326</cp:revision>
  <cp:lastPrinted>2011-09-14T22:24:18Z</cp:lastPrinted>
  <dcterms:created xsi:type="dcterms:W3CDTF">2010-10-26T18:30:29Z</dcterms:created>
  <dcterms:modified xsi:type="dcterms:W3CDTF">2021-03-03T19:56:47Z</dcterms:modified>
</cp:coreProperties>
</file>